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7" r:id="rId4"/>
    <p:sldId id="268" r:id="rId5"/>
    <p:sldId id="258" r:id="rId6"/>
    <p:sldId id="266" r:id="rId7"/>
    <p:sldId id="262" r:id="rId8"/>
    <p:sldId id="263" r:id="rId9"/>
    <p:sldId id="265" r:id="rId10"/>
    <p:sldId id="271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03C84-DD55-4A4F-BDC7-81CE60AAA416}" v="23" dt="2024-04-17T02:52:56.453"/>
    <p1510:client id="{60726CBE-CE4B-44D8-8661-C4DADB306899}" v="773" dt="2024-04-17T04:10:04.157"/>
    <p1510:client id="{9FC04D6A-0646-46F1-826F-FEC0A746AEFB}" v="568" dt="2024-04-17T05:29:31.729"/>
    <p1510:client id="{EC4A18EA-7403-4C7C-900C-14B5568F2297}" v="10" dt="2024-04-17T03:49:07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5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8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2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5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49F63-9C66-4156-8DB8-6C776A00738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45FC5-F45A-4A5C-AB4D-F9684261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8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logic.com/intelligence/higher-mortgage-rates-lead-to-strong-lock-in-effect/#:~:text=With%20current%20mortgage%20rates%20at,fell%20starting%20in%20July%202022" TargetMode="External"/><Relationship Id="rId2" Type="http://schemas.openxmlformats.org/officeDocument/2006/relationships/hyperlink" Target="https://www.bankrate.com/mortgages/mortgage-rates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" TargetMode="External"/><Relationship Id="rId2" Type="http://schemas.openxmlformats.org/officeDocument/2006/relationships/hyperlink" Target="https://www.huduser.gov/portal/datasets/home-ownership-value-limits.html#year202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7D64B-E646-9AEB-67EF-2D2816FBD142}"/>
              </a:ext>
            </a:extLst>
          </p:cNvPr>
          <p:cNvSpPr txBox="1"/>
          <p:nvPr/>
        </p:nvSpPr>
        <p:spPr>
          <a:xfrm>
            <a:off x="370707" y="236417"/>
            <a:ext cx="7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94933-C9E9-8F79-6E94-F0116FC82805}"/>
              </a:ext>
            </a:extLst>
          </p:cNvPr>
          <p:cNvSpPr txBox="1"/>
          <p:nvPr/>
        </p:nvSpPr>
        <p:spPr>
          <a:xfrm>
            <a:off x="8787659" y="17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</a:t>
            </a:r>
          </a:p>
        </p:txBody>
      </p:sp>
      <p:pic>
        <p:nvPicPr>
          <p:cNvPr id="7" name="Picture 6" descr="A logo with a dragon on it&#10;&#10;Description automatically generated">
            <a:extLst>
              <a:ext uri="{FF2B5EF4-FFF2-40B4-BE49-F238E27FC236}">
                <a16:creationId xmlns:a16="http://schemas.microsoft.com/office/drawing/2014/main" id="{F3D29626-F9F3-1895-8E0D-A475B5731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7"/>
          <a:stretch/>
        </p:blipFill>
        <p:spPr>
          <a:xfrm>
            <a:off x="7550524" y="0"/>
            <a:ext cx="1593476" cy="1034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DE74B7-062D-3BF9-41EF-F535F48A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33" y="1354985"/>
            <a:ext cx="7615335" cy="50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1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7D984-4559-3CCA-6C27-9C880C597F89}"/>
              </a:ext>
            </a:extLst>
          </p:cNvPr>
          <p:cNvSpPr txBox="1"/>
          <p:nvPr/>
        </p:nvSpPr>
        <p:spPr>
          <a:xfrm>
            <a:off x="515679" y="1039277"/>
            <a:ext cx="7995684" cy="352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Additional quantitative and qualitative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research is needed to validate our findings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major weakness of our data is it’s based on historical data that coincides with a major sociological event (COVID) and future trends could change or even reverse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WFH urban exodus reverses due to RTO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Average mortgage rate on outstanding loans at 3.1% (CoreLogic), but average rate today is 7.08% (Bankrate)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Many pricing gains have been realized, so is the opportunity gone?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our findings off, or do they represent arbitrage opportunities?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our bins were weighted equally, but we should conduct sensitivity analysis and add weighting to our scores, or apply minimum thresholds?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6DD83-72BB-A6C1-DAFF-1B3AD080A03B}"/>
              </a:ext>
            </a:extLst>
          </p:cNvPr>
          <p:cNvSpPr txBox="1"/>
          <p:nvPr/>
        </p:nvSpPr>
        <p:spPr>
          <a:xfrm>
            <a:off x="370707" y="236417"/>
            <a:ext cx="7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Things we would improve if we had more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2D7F5-C311-00FD-9CF1-890C7B9C392D}"/>
              </a:ext>
            </a:extLst>
          </p:cNvPr>
          <p:cNvSpPr txBox="1"/>
          <p:nvPr/>
        </p:nvSpPr>
        <p:spPr>
          <a:xfrm>
            <a:off x="8787659" y="17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NW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CBD35-14C8-EB96-FD76-DCE4960CBF0A}"/>
              </a:ext>
            </a:extLst>
          </p:cNvPr>
          <p:cNvSpPr txBox="1"/>
          <p:nvPr/>
        </p:nvSpPr>
        <p:spPr>
          <a:xfrm>
            <a:off x="176212" y="6362507"/>
            <a:ext cx="8745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Sources: </a:t>
            </a:r>
            <a:r>
              <a:rPr lang="en-US" sz="1100">
                <a:hlinkClick r:id="rId2"/>
              </a:rPr>
              <a:t>https://www.bankrate.com/mortgages/mortgage-rates/</a:t>
            </a:r>
            <a:r>
              <a:rPr lang="en-US" sz="1100"/>
              <a:t> ; </a:t>
            </a:r>
            <a:r>
              <a:rPr lang="en-US" sz="1100">
                <a:hlinkClick r:id="rId3"/>
              </a:rPr>
              <a:t>https://www.corelogic.com/intelligence/higher-mortgage-rates-lead-to-strong-lock-in-effect/#:~:text=With%20current%20mortgage%20rates%20at,fell%20starting%20in%20July%202022</a:t>
            </a:r>
            <a:r>
              <a:rPr lang="en-US" sz="1100"/>
              <a:t>.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096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D21A53-EEAA-2C5F-A84C-5E325505D91B}"/>
              </a:ext>
            </a:extLst>
          </p:cNvPr>
          <p:cNvSpPr/>
          <p:nvPr/>
        </p:nvSpPr>
        <p:spPr>
          <a:xfrm>
            <a:off x="696522" y="1882147"/>
            <a:ext cx="1548407" cy="500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Population growth rate by county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2C933-8243-2132-84AC-0F00159950FA}"/>
              </a:ext>
            </a:extLst>
          </p:cNvPr>
          <p:cNvSpPr/>
          <p:nvPr/>
        </p:nvSpPr>
        <p:spPr>
          <a:xfrm>
            <a:off x="696521" y="4095825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Income, by county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6F4684-CB2C-2E9F-C26C-EAD73DCFA837}"/>
              </a:ext>
            </a:extLst>
          </p:cNvPr>
          <p:cNvSpPr/>
          <p:nvPr/>
        </p:nvSpPr>
        <p:spPr>
          <a:xfrm>
            <a:off x="696520" y="2471698"/>
            <a:ext cx="1548407" cy="529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Houses built after 2020, by county (proxy for build counts)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31255-063A-6F41-E04A-EEC20E6931F1}"/>
              </a:ext>
            </a:extLst>
          </p:cNvPr>
          <p:cNvSpPr/>
          <p:nvPr/>
        </p:nvSpPr>
        <p:spPr>
          <a:xfrm>
            <a:off x="696520" y="3090415"/>
            <a:ext cx="1548407" cy="413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Average Mortgage Price, by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A33EE-5930-4643-FA0A-2EDD5671F60B}"/>
              </a:ext>
            </a:extLst>
          </p:cNvPr>
          <p:cNvSpPr txBox="1"/>
          <p:nvPr/>
        </p:nvSpPr>
        <p:spPr>
          <a:xfrm>
            <a:off x="2675339" y="2136044"/>
            <a:ext cx="13340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Population Growth / New Build Permits </a:t>
            </a:r>
            <a:r>
              <a:rPr lang="en-US" sz="1050" i="1"/>
              <a:t>(higher is better)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96550-1EDC-C729-22B2-80BDA2633E22}"/>
              </a:ext>
            </a:extLst>
          </p:cNvPr>
          <p:cNvSpPr txBox="1"/>
          <p:nvPr/>
        </p:nvSpPr>
        <p:spPr>
          <a:xfrm>
            <a:off x="2593186" y="3254918"/>
            <a:ext cx="14483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Rent – Mortgage = Rent advantage </a:t>
            </a:r>
            <a:r>
              <a:rPr lang="en-US" sz="1050" i="1"/>
              <a:t>(higher is better)</a:t>
            </a:r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A2A2F-3988-FF73-AF06-76B0F89BD828}"/>
              </a:ext>
            </a:extLst>
          </p:cNvPr>
          <p:cNvSpPr/>
          <p:nvPr/>
        </p:nvSpPr>
        <p:spPr>
          <a:xfrm>
            <a:off x="696520" y="4639885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Home Price, by County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0790B-D363-6640-6FB6-CB76433D0C86}"/>
              </a:ext>
            </a:extLst>
          </p:cNvPr>
          <p:cNvSpPr txBox="1"/>
          <p:nvPr/>
        </p:nvSpPr>
        <p:spPr>
          <a:xfrm>
            <a:off x="2636049" y="4286657"/>
            <a:ext cx="13340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Median Income / Median Home Price </a:t>
            </a:r>
            <a:r>
              <a:rPr lang="en-US" sz="1050" i="1"/>
              <a:t>(higher is better)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39EC3-6663-70F7-06EE-8EF4CD289767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2244928" y="4323276"/>
            <a:ext cx="391121" cy="251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F2195E-AB41-A4AF-36D7-21EF1A78A7E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244927" y="4575198"/>
            <a:ext cx="391122" cy="292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B73D77-7EC4-D892-4B65-2BA3C349C2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44929" y="2132343"/>
            <a:ext cx="430410" cy="292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F82909-704F-5356-22AE-74C5421ECD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44927" y="2424585"/>
            <a:ext cx="430412" cy="31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6123AC-F409-82F4-A279-F0803616EE3E}"/>
              </a:ext>
            </a:extLst>
          </p:cNvPr>
          <p:cNvSpPr/>
          <p:nvPr/>
        </p:nvSpPr>
        <p:spPr>
          <a:xfrm>
            <a:off x="696520" y="3593120"/>
            <a:ext cx="1548407" cy="413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Average Rent Price, by county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FBF19-4950-739F-83C8-C15862568A1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244927" y="3297188"/>
            <a:ext cx="348259" cy="246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5F5AFF-9EC9-BAEE-8210-8DF9067098B8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 flipV="1">
            <a:off x="2244927" y="3543459"/>
            <a:ext cx="348259" cy="256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E6AC6-3130-CF64-FCB7-D1B683651D31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 flipV="1">
            <a:off x="4009435" y="2421646"/>
            <a:ext cx="323974" cy="2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F08C2C-1F33-B7A6-1872-B3A2D782E2F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041582" y="3502853"/>
            <a:ext cx="2918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A6DBA-E9B2-E687-751B-5FF63F915716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 flipV="1">
            <a:off x="3970145" y="4573257"/>
            <a:ext cx="363264" cy="1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1EC3780-6CC4-892B-443B-5954FDAA3FA1}"/>
              </a:ext>
            </a:extLst>
          </p:cNvPr>
          <p:cNvSpPr/>
          <p:nvPr/>
        </p:nvSpPr>
        <p:spPr>
          <a:xfrm>
            <a:off x="4333409" y="2280417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C3D4BA-081C-D180-F0EF-EE96B8D1D808}"/>
              </a:ext>
            </a:extLst>
          </p:cNvPr>
          <p:cNvSpPr/>
          <p:nvPr/>
        </p:nvSpPr>
        <p:spPr>
          <a:xfrm>
            <a:off x="4333409" y="3361624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45586-5397-15F3-FC1A-B261751E7DCA}"/>
              </a:ext>
            </a:extLst>
          </p:cNvPr>
          <p:cNvSpPr/>
          <p:nvPr/>
        </p:nvSpPr>
        <p:spPr>
          <a:xfrm>
            <a:off x="4333409" y="4432028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D63A-71BC-73B7-181E-46770DE9B68B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5207445" y="2421646"/>
            <a:ext cx="483104" cy="1082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9D5289-C314-0A6D-00D6-5ECE7F8B5D21}"/>
              </a:ext>
            </a:extLst>
          </p:cNvPr>
          <p:cNvSpPr/>
          <p:nvPr/>
        </p:nvSpPr>
        <p:spPr>
          <a:xfrm>
            <a:off x="5690549" y="3210785"/>
            <a:ext cx="1810940" cy="586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Add up scores and rank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63B4CC-8092-810F-B73C-FB5E46C4772F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207445" y="3502853"/>
            <a:ext cx="483104" cy="1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1505AE-410E-DE6C-9D5E-5F6F5BBC6FF5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 flipV="1">
            <a:off x="5207445" y="3504084"/>
            <a:ext cx="483104" cy="106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77AC52D-AC8D-964E-7CD9-5F10BFE97D0D}"/>
              </a:ext>
            </a:extLst>
          </p:cNvPr>
          <p:cNvSpPr/>
          <p:nvPr/>
        </p:nvSpPr>
        <p:spPr>
          <a:xfrm>
            <a:off x="696520" y="1292597"/>
            <a:ext cx="1548407" cy="500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Poverty Rates by county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5D669F-F433-6AC1-1B6E-549241206495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2244927" y="1542793"/>
            <a:ext cx="2088482" cy="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C52F9F7-7BE6-4D6F-FDA6-FAFCABE9F615}"/>
              </a:ext>
            </a:extLst>
          </p:cNvPr>
          <p:cNvSpPr/>
          <p:nvPr/>
        </p:nvSpPr>
        <p:spPr>
          <a:xfrm>
            <a:off x="4333409" y="1402106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F6172D-4AB9-293A-2022-C60684AC58DB}"/>
              </a:ext>
            </a:extLst>
          </p:cNvPr>
          <p:cNvCxnSpPr>
            <a:cxnSpLocks/>
            <a:stCxn id="47" idx="3"/>
            <a:endCxn id="37" idx="1"/>
          </p:cNvCxnSpPr>
          <p:nvPr/>
        </p:nvCxnSpPr>
        <p:spPr>
          <a:xfrm>
            <a:off x="5207445" y="1543335"/>
            <a:ext cx="483104" cy="1960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2375EA-989C-8F9B-A959-0A048AE23246}"/>
              </a:ext>
            </a:extLst>
          </p:cNvPr>
          <p:cNvSpPr txBox="1"/>
          <p:nvPr/>
        </p:nvSpPr>
        <p:spPr>
          <a:xfrm>
            <a:off x="370707" y="236417"/>
            <a:ext cx="7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Data Sources and Analysis Model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2934D8-E2CF-F52D-681B-A4BBF0678FB2}"/>
              </a:ext>
            </a:extLst>
          </p:cNvPr>
          <p:cNvSpPr/>
          <p:nvPr/>
        </p:nvSpPr>
        <p:spPr>
          <a:xfrm>
            <a:off x="470578" y="1442821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B35610-14DB-9287-380B-28778BA9639A}"/>
              </a:ext>
            </a:extLst>
          </p:cNvPr>
          <p:cNvSpPr/>
          <p:nvPr/>
        </p:nvSpPr>
        <p:spPr>
          <a:xfrm>
            <a:off x="470578" y="2011227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47A594-D2E9-D1B5-DB36-12510F873CAB}"/>
              </a:ext>
            </a:extLst>
          </p:cNvPr>
          <p:cNvSpPr/>
          <p:nvPr/>
        </p:nvSpPr>
        <p:spPr>
          <a:xfrm>
            <a:off x="470578" y="2608240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45DDF0-E083-F579-00EF-91F12163A27F}"/>
              </a:ext>
            </a:extLst>
          </p:cNvPr>
          <p:cNvSpPr/>
          <p:nvPr/>
        </p:nvSpPr>
        <p:spPr>
          <a:xfrm>
            <a:off x="470578" y="3164054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ADEF43-4103-97D8-0F25-79FAF3335B3E}"/>
              </a:ext>
            </a:extLst>
          </p:cNvPr>
          <p:cNvSpPr/>
          <p:nvPr/>
        </p:nvSpPr>
        <p:spPr>
          <a:xfrm>
            <a:off x="470578" y="4193655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accent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472009-2FB9-AEBD-FCDC-CCC920D2CC51}"/>
              </a:ext>
            </a:extLst>
          </p:cNvPr>
          <p:cNvSpPr/>
          <p:nvPr/>
        </p:nvSpPr>
        <p:spPr>
          <a:xfrm>
            <a:off x="470578" y="3671657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07A6FD-ADB4-858E-7151-662F0AE86075}"/>
              </a:ext>
            </a:extLst>
          </p:cNvPr>
          <p:cNvSpPr/>
          <p:nvPr/>
        </p:nvSpPr>
        <p:spPr>
          <a:xfrm>
            <a:off x="470578" y="4738456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87BDF9-C7C4-FB41-C60D-AA6EC324B14C}"/>
              </a:ext>
            </a:extLst>
          </p:cNvPr>
          <p:cNvSpPr/>
          <p:nvPr/>
        </p:nvSpPr>
        <p:spPr>
          <a:xfrm>
            <a:off x="697964" y="5221296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Increase in Home Value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E69A5B-6C07-B161-6C7E-4ADFB3688FEF}"/>
              </a:ext>
            </a:extLst>
          </p:cNvPr>
          <p:cNvCxnSpPr>
            <a:cxnSpLocks/>
          </p:cNvCxnSpPr>
          <p:nvPr/>
        </p:nvCxnSpPr>
        <p:spPr>
          <a:xfrm flipV="1">
            <a:off x="2243368" y="5447676"/>
            <a:ext cx="363264" cy="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8083769-1C53-8F9B-257E-66E2EAFD7306}"/>
              </a:ext>
            </a:extLst>
          </p:cNvPr>
          <p:cNvSpPr/>
          <p:nvPr/>
        </p:nvSpPr>
        <p:spPr>
          <a:xfrm>
            <a:off x="2606632" y="5221296"/>
            <a:ext cx="1945200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Used for comparison and correlation studies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68DDD9-5F29-D956-0F9D-2312431B1C35}"/>
              </a:ext>
            </a:extLst>
          </p:cNvPr>
          <p:cNvSpPr/>
          <p:nvPr/>
        </p:nvSpPr>
        <p:spPr>
          <a:xfrm>
            <a:off x="470578" y="5279891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13E5EF-FB65-40F9-2596-C2258B4EAFA8}"/>
              </a:ext>
            </a:extLst>
          </p:cNvPr>
          <p:cNvSpPr txBox="1"/>
          <p:nvPr/>
        </p:nvSpPr>
        <p:spPr>
          <a:xfrm>
            <a:off x="4339944" y="712854"/>
            <a:ext cx="344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Create 10 bins split by even ranges, then scored 1-10, with 10 being more advantageous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DB59E-DD31-A9D5-8E4D-3F29B1812E1A}"/>
              </a:ext>
            </a:extLst>
          </p:cNvPr>
          <p:cNvSpPr txBox="1"/>
          <p:nvPr/>
        </p:nvSpPr>
        <p:spPr>
          <a:xfrm>
            <a:off x="8787659" y="17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5189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D21A53-EEAA-2C5F-A84C-5E325505D91B}"/>
              </a:ext>
            </a:extLst>
          </p:cNvPr>
          <p:cNvSpPr/>
          <p:nvPr/>
        </p:nvSpPr>
        <p:spPr>
          <a:xfrm>
            <a:off x="696522" y="1882147"/>
            <a:ext cx="1548407" cy="500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Population growth rate by county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2C933-8243-2132-84AC-0F00159950FA}"/>
              </a:ext>
            </a:extLst>
          </p:cNvPr>
          <p:cNvSpPr/>
          <p:nvPr/>
        </p:nvSpPr>
        <p:spPr>
          <a:xfrm>
            <a:off x="696521" y="4095825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Income, by county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6F4684-CB2C-2E9F-C26C-EAD73DCFA837}"/>
              </a:ext>
            </a:extLst>
          </p:cNvPr>
          <p:cNvSpPr/>
          <p:nvPr/>
        </p:nvSpPr>
        <p:spPr>
          <a:xfrm>
            <a:off x="696520" y="2471698"/>
            <a:ext cx="1548407" cy="529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Houses built after 2020, by county (proxy for build counts)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31255-063A-6F41-E04A-EEC20E6931F1}"/>
              </a:ext>
            </a:extLst>
          </p:cNvPr>
          <p:cNvSpPr/>
          <p:nvPr/>
        </p:nvSpPr>
        <p:spPr>
          <a:xfrm>
            <a:off x="696520" y="3090415"/>
            <a:ext cx="1548407" cy="413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Average Mortgage Price, by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A33EE-5930-4643-FA0A-2EDD5671F60B}"/>
              </a:ext>
            </a:extLst>
          </p:cNvPr>
          <p:cNvSpPr txBox="1"/>
          <p:nvPr/>
        </p:nvSpPr>
        <p:spPr>
          <a:xfrm>
            <a:off x="2593186" y="2136044"/>
            <a:ext cx="13340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Population Growth / New Build Permits </a:t>
            </a:r>
            <a:r>
              <a:rPr lang="en-US" sz="1050" i="1"/>
              <a:t>(higher is better)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96550-1EDC-C729-22B2-80BDA2633E22}"/>
              </a:ext>
            </a:extLst>
          </p:cNvPr>
          <p:cNvSpPr txBox="1"/>
          <p:nvPr/>
        </p:nvSpPr>
        <p:spPr>
          <a:xfrm>
            <a:off x="2593186" y="3254918"/>
            <a:ext cx="14483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Rent – Mortgage = Rent advantage </a:t>
            </a:r>
            <a:r>
              <a:rPr lang="en-US" sz="1050" i="1"/>
              <a:t>(higher is better)</a:t>
            </a:r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A2A2F-3988-FF73-AF06-76B0F89BD828}"/>
              </a:ext>
            </a:extLst>
          </p:cNvPr>
          <p:cNvSpPr/>
          <p:nvPr/>
        </p:nvSpPr>
        <p:spPr>
          <a:xfrm>
            <a:off x="696520" y="4639885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Home Price, by county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0790B-D363-6640-6FB6-CB76433D0C86}"/>
              </a:ext>
            </a:extLst>
          </p:cNvPr>
          <p:cNvSpPr txBox="1"/>
          <p:nvPr/>
        </p:nvSpPr>
        <p:spPr>
          <a:xfrm>
            <a:off x="2593186" y="4286657"/>
            <a:ext cx="13340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Median Income / Median Home Price </a:t>
            </a:r>
            <a:r>
              <a:rPr lang="en-US" sz="1050" i="1"/>
              <a:t>(higher is better)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39EC3-6663-70F7-06EE-8EF4CD289767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2244928" y="4323276"/>
            <a:ext cx="348258" cy="251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F2195E-AB41-A4AF-36D7-21EF1A78A7E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244927" y="4575198"/>
            <a:ext cx="348259" cy="292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B73D77-7EC4-D892-4B65-2BA3C349C2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44929" y="2132343"/>
            <a:ext cx="348257" cy="292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F82909-704F-5356-22AE-74C5421ECD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44927" y="2424585"/>
            <a:ext cx="348259" cy="31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6123AC-F409-82F4-A279-F0803616EE3E}"/>
              </a:ext>
            </a:extLst>
          </p:cNvPr>
          <p:cNvSpPr/>
          <p:nvPr/>
        </p:nvSpPr>
        <p:spPr>
          <a:xfrm>
            <a:off x="696520" y="3593120"/>
            <a:ext cx="1548407" cy="413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Average Rent Price, by county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FBF19-4950-739F-83C8-C15862568A1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244927" y="3297188"/>
            <a:ext cx="348259" cy="246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5F5AFF-9EC9-BAEE-8210-8DF9067098B8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 flipV="1">
            <a:off x="2244927" y="3543459"/>
            <a:ext cx="348259" cy="256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E6AC6-3130-CF64-FCB7-D1B683651D31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 flipV="1">
            <a:off x="3927282" y="2421646"/>
            <a:ext cx="406127" cy="2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F08C2C-1F33-B7A6-1872-B3A2D782E2F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041582" y="3502853"/>
            <a:ext cx="2918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A6DBA-E9B2-E687-751B-5FF63F915716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 flipV="1">
            <a:off x="3927282" y="4573257"/>
            <a:ext cx="406127" cy="1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1EC3780-6CC4-892B-443B-5954FDAA3FA1}"/>
              </a:ext>
            </a:extLst>
          </p:cNvPr>
          <p:cNvSpPr/>
          <p:nvPr/>
        </p:nvSpPr>
        <p:spPr>
          <a:xfrm>
            <a:off x="4333409" y="2280417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C3D4BA-081C-D180-F0EF-EE96B8D1D808}"/>
              </a:ext>
            </a:extLst>
          </p:cNvPr>
          <p:cNvSpPr/>
          <p:nvPr/>
        </p:nvSpPr>
        <p:spPr>
          <a:xfrm>
            <a:off x="4333409" y="3361624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45586-5397-15F3-FC1A-B261751E7DCA}"/>
              </a:ext>
            </a:extLst>
          </p:cNvPr>
          <p:cNvSpPr/>
          <p:nvPr/>
        </p:nvSpPr>
        <p:spPr>
          <a:xfrm>
            <a:off x="4333409" y="4432028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D63A-71BC-73B7-181E-46770DE9B68B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5207445" y="2421646"/>
            <a:ext cx="711710" cy="1082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9D5289-C314-0A6D-00D6-5ECE7F8B5D21}"/>
              </a:ext>
            </a:extLst>
          </p:cNvPr>
          <p:cNvSpPr/>
          <p:nvPr/>
        </p:nvSpPr>
        <p:spPr>
          <a:xfrm>
            <a:off x="5919155" y="3210785"/>
            <a:ext cx="1810940" cy="586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Add up scores and rank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63B4CC-8092-810F-B73C-FB5E46C4772F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207445" y="3502853"/>
            <a:ext cx="711710" cy="1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1505AE-410E-DE6C-9D5E-5F6F5BBC6FF5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 flipV="1">
            <a:off x="5207445" y="3504084"/>
            <a:ext cx="711710" cy="106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77AC52D-AC8D-964E-7CD9-5F10BFE97D0D}"/>
              </a:ext>
            </a:extLst>
          </p:cNvPr>
          <p:cNvSpPr/>
          <p:nvPr/>
        </p:nvSpPr>
        <p:spPr>
          <a:xfrm>
            <a:off x="696520" y="1292597"/>
            <a:ext cx="1548407" cy="500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Poverty Rates by county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5D669F-F433-6AC1-1B6E-549241206495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2244927" y="1542793"/>
            <a:ext cx="2088482" cy="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C52F9F7-7BE6-4D6F-FDA6-FAFCABE9F615}"/>
              </a:ext>
            </a:extLst>
          </p:cNvPr>
          <p:cNvSpPr/>
          <p:nvPr/>
        </p:nvSpPr>
        <p:spPr>
          <a:xfrm>
            <a:off x="4333409" y="1402106"/>
            <a:ext cx="874036" cy="282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Score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F6172D-4AB9-293A-2022-C60684AC58DB}"/>
              </a:ext>
            </a:extLst>
          </p:cNvPr>
          <p:cNvCxnSpPr>
            <a:cxnSpLocks/>
            <a:stCxn id="47" idx="3"/>
            <a:endCxn id="37" idx="1"/>
          </p:cNvCxnSpPr>
          <p:nvPr/>
        </p:nvCxnSpPr>
        <p:spPr>
          <a:xfrm>
            <a:off x="5207445" y="1543335"/>
            <a:ext cx="711710" cy="1960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2375EA-989C-8F9B-A959-0A048AE23246}"/>
              </a:ext>
            </a:extLst>
          </p:cNvPr>
          <p:cNvSpPr txBox="1"/>
          <p:nvPr/>
        </p:nvSpPr>
        <p:spPr>
          <a:xfrm>
            <a:off x="370707" y="236417"/>
            <a:ext cx="7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Data Sources and Analysis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A839C-B649-148D-D4DB-4C68699D450D}"/>
              </a:ext>
            </a:extLst>
          </p:cNvPr>
          <p:cNvSpPr txBox="1"/>
          <p:nvPr/>
        </p:nvSpPr>
        <p:spPr>
          <a:xfrm>
            <a:off x="434997" y="5911955"/>
            <a:ext cx="7995684" cy="102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https://www.huduser.gov/portal/datasets/home-ownership-value-limits.html#year2020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https://data.census.gov/</a:t>
            </a:r>
            <a:endParaRPr lang="en-US" sz="1400" kern="1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E08C559-3AB4-DC9D-CE3B-2C4A04572068}"/>
              </a:ext>
            </a:extLst>
          </p:cNvPr>
          <p:cNvSpPr/>
          <p:nvPr/>
        </p:nvSpPr>
        <p:spPr>
          <a:xfrm>
            <a:off x="414467" y="5950313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B02411-8D89-4FB3-C24C-B3BFF1697C0B}"/>
              </a:ext>
            </a:extLst>
          </p:cNvPr>
          <p:cNvSpPr/>
          <p:nvPr/>
        </p:nvSpPr>
        <p:spPr>
          <a:xfrm>
            <a:off x="414467" y="6327879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2934D8-E2CF-F52D-681B-A4BBF0678FB2}"/>
              </a:ext>
            </a:extLst>
          </p:cNvPr>
          <p:cNvSpPr/>
          <p:nvPr/>
        </p:nvSpPr>
        <p:spPr>
          <a:xfrm>
            <a:off x="470578" y="1442821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B35610-14DB-9287-380B-28778BA9639A}"/>
              </a:ext>
            </a:extLst>
          </p:cNvPr>
          <p:cNvSpPr/>
          <p:nvPr/>
        </p:nvSpPr>
        <p:spPr>
          <a:xfrm>
            <a:off x="470578" y="2011227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47A594-D2E9-D1B5-DB36-12510F873CAB}"/>
              </a:ext>
            </a:extLst>
          </p:cNvPr>
          <p:cNvSpPr/>
          <p:nvPr/>
        </p:nvSpPr>
        <p:spPr>
          <a:xfrm>
            <a:off x="470578" y="2608240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45DDF0-E083-F579-00EF-91F12163A27F}"/>
              </a:ext>
            </a:extLst>
          </p:cNvPr>
          <p:cNvSpPr/>
          <p:nvPr/>
        </p:nvSpPr>
        <p:spPr>
          <a:xfrm>
            <a:off x="470578" y="3164054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ADEF43-4103-97D8-0F25-79FAF3335B3E}"/>
              </a:ext>
            </a:extLst>
          </p:cNvPr>
          <p:cNvSpPr/>
          <p:nvPr/>
        </p:nvSpPr>
        <p:spPr>
          <a:xfrm>
            <a:off x="470578" y="4193655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472009-2FB9-AEBD-FCDC-CCC920D2CC51}"/>
              </a:ext>
            </a:extLst>
          </p:cNvPr>
          <p:cNvSpPr/>
          <p:nvPr/>
        </p:nvSpPr>
        <p:spPr>
          <a:xfrm>
            <a:off x="470578" y="3671657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07A6FD-ADB4-858E-7151-662F0AE86075}"/>
              </a:ext>
            </a:extLst>
          </p:cNvPr>
          <p:cNvSpPr/>
          <p:nvPr/>
        </p:nvSpPr>
        <p:spPr>
          <a:xfrm>
            <a:off x="470578" y="4738456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87BDF9-C7C4-FB41-C60D-AA6EC324B14C}"/>
              </a:ext>
            </a:extLst>
          </p:cNvPr>
          <p:cNvSpPr/>
          <p:nvPr/>
        </p:nvSpPr>
        <p:spPr>
          <a:xfrm>
            <a:off x="697964" y="5221296"/>
            <a:ext cx="1548407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Median Increase in Home Value, by county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E69A5B-6C07-B161-6C7E-4ADFB3688FEF}"/>
              </a:ext>
            </a:extLst>
          </p:cNvPr>
          <p:cNvCxnSpPr>
            <a:cxnSpLocks/>
          </p:cNvCxnSpPr>
          <p:nvPr/>
        </p:nvCxnSpPr>
        <p:spPr>
          <a:xfrm flipV="1">
            <a:off x="2243368" y="5447676"/>
            <a:ext cx="363264" cy="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8083769-1C53-8F9B-257E-66E2EAFD7306}"/>
              </a:ext>
            </a:extLst>
          </p:cNvPr>
          <p:cNvSpPr/>
          <p:nvPr/>
        </p:nvSpPr>
        <p:spPr>
          <a:xfrm>
            <a:off x="2606632" y="5221296"/>
            <a:ext cx="1945200" cy="454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Used for comparison and correlation studies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68DDD9-5F29-D956-0F9D-2312431B1C35}"/>
              </a:ext>
            </a:extLst>
          </p:cNvPr>
          <p:cNvSpPr/>
          <p:nvPr/>
        </p:nvSpPr>
        <p:spPr>
          <a:xfrm>
            <a:off x="470578" y="5279891"/>
            <a:ext cx="264405" cy="264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DB59E-DD31-A9D5-8E4D-3F29B1812E1A}"/>
              </a:ext>
            </a:extLst>
          </p:cNvPr>
          <p:cNvSpPr txBox="1"/>
          <p:nvPr/>
        </p:nvSpPr>
        <p:spPr>
          <a:xfrm>
            <a:off x="8787659" y="17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226127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901F8-922D-D73A-A94E-A9025B42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422"/>
            <a:ext cx="9144000" cy="2871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82495-15D4-8484-75F0-8EA761CD5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9" t="1031" b="-1031"/>
          <a:stretch/>
        </p:blipFill>
        <p:spPr>
          <a:xfrm>
            <a:off x="332815" y="541715"/>
            <a:ext cx="8478371" cy="289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D7332-6D47-6C36-3AEF-28E93152CD35}"/>
              </a:ext>
            </a:extLst>
          </p:cNvPr>
          <p:cNvSpPr txBox="1"/>
          <p:nvPr/>
        </p:nvSpPr>
        <p:spPr>
          <a:xfrm>
            <a:off x="8787659" y="17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OW</a:t>
            </a:r>
          </a:p>
        </p:txBody>
      </p:sp>
    </p:spTree>
    <p:extLst>
      <p:ext uri="{BB962C8B-B14F-4D97-AF65-F5344CB8AC3E}">
        <p14:creationId xmlns:p14="http://schemas.microsoft.com/office/powerpoint/2010/main" val="52195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4DC40-F9B1-2156-9C1F-E009E34A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1"/>
          <a:stretch/>
        </p:blipFill>
        <p:spPr>
          <a:xfrm>
            <a:off x="1472453" y="110195"/>
            <a:ext cx="6709972" cy="3627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A6F43-835C-C2DA-F915-AABC51D4D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1"/>
          <a:stretch/>
        </p:blipFill>
        <p:spPr>
          <a:xfrm>
            <a:off x="1566581" y="4079095"/>
            <a:ext cx="6783931" cy="2594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3F097-4E6F-B4C7-03E5-28F3412806CE}"/>
              </a:ext>
            </a:extLst>
          </p:cNvPr>
          <p:cNvSpPr txBox="1"/>
          <p:nvPr/>
        </p:nvSpPr>
        <p:spPr>
          <a:xfrm>
            <a:off x="8787659" y="17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OW</a:t>
            </a:r>
          </a:p>
        </p:txBody>
      </p:sp>
    </p:spTree>
    <p:extLst>
      <p:ext uri="{BB962C8B-B14F-4D97-AF65-F5344CB8AC3E}">
        <p14:creationId xmlns:p14="http://schemas.microsoft.com/office/powerpoint/2010/main" val="3269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9A9BA6-574A-F76F-8870-FCCE35C62959}"/>
              </a:ext>
            </a:extLst>
          </p:cNvPr>
          <p:cNvSpPr txBox="1"/>
          <p:nvPr/>
        </p:nvSpPr>
        <p:spPr>
          <a:xfrm>
            <a:off x="370707" y="236417"/>
            <a:ext cx="833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Findings: Average Population Growth as Gross Increase, Percentage Increase, and Total Housing Units Built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95881-9E05-49BC-63EA-E5865D079290}"/>
              </a:ext>
            </a:extLst>
          </p:cNvPr>
          <p:cNvSpPr txBox="1"/>
          <p:nvPr/>
        </p:nvSpPr>
        <p:spPr>
          <a:xfrm>
            <a:off x="8787659" y="17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9462-81E7-C290-B9EC-D868CF45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7" y="1746716"/>
            <a:ext cx="4543798" cy="161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9CD714-FABF-188C-0D15-70B6579D1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r="3770" b="-263"/>
          <a:stretch/>
        </p:blipFill>
        <p:spPr>
          <a:xfrm>
            <a:off x="5142373" y="1413441"/>
            <a:ext cx="3649100" cy="228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BD5E9E-22E2-1467-29C0-A1492F60AB55}"/>
              </a:ext>
            </a:extLst>
          </p:cNvPr>
          <p:cNvGrpSpPr/>
          <p:nvPr/>
        </p:nvGrpSpPr>
        <p:grpSpPr>
          <a:xfrm>
            <a:off x="642931" y="4723523"/>
            <a:ext cx="4001755" cy="1109495"/>
            <a:chOff x="429299" y="1112354"/>
            <a:chExt cx="4371630" cy="13022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4FE032-7379-ABA2-9F45-11B9CBB1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663" y="1112354"/>
              <a:ext cx="3295539" cy="1075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DF221-7B29-75EE-A237-778D7A0F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99" y="2212842"/>
              <a:ext cx="4371630" cy="201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B8DE2F-3D97-F58B-7936-67DA56C112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0" t="6848" r="6552" b="8913"/>
          <a:stretch/>
        </p:blipFill>
        <p:spPr>
          <a:xfrm>
            <a:off x="5243977" y="4181707"/>
            <a:ext cx="3525644" cy="251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5AA73-2608-9D40-58C8-31082E56A68A}"/>
              </a:ext>
            </a:extLst>
          </p:cNvPr>
          <p:cNvSpPr txBox="1"/>
          <p:nvPr/>
        </p:nvSpPr>
        <p:spPr>
          <a:xfrm>
            <a:off x="5134523" y="3794041"/>
            <a:ext cx="3802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Top 10 Counties by Demand Ratio</a:t>
            </a:r>
          </a:p>
        </p:txBody>
      </p:sp>
    </p:spTree>
    <p:extLst>
      <p:ext uri="{BB962C8B-B14F-4D97-AF65-F5344CB8AC3E}">
        <p14:creationId xmlns:p14="http://schemas.microsoft.com/office/powerpoint/2010/main" val="37671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5B014F5-8F8E-19CE-165E-C26D2807C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0" t="5862" r="7353" b="10345"/>
          <a:stretch/>
        </p:blipFill>
        <p:spPr>
          <a:xfrm>
            <a:off x="4882192" y="4300089"/>
            <a:ext cx="3502713" cy="242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3AAB1-18DB-EBDE-853A-FED0D0283E96}"/>
              </a:ext>
            </a:extLst>
          </p:cNvPr>
          <p:cNvSpPr txBox="1"/>
          <p:nvPr/>
        </p:nvSpPr>
        <p:spPr>
          <a:xfrm>
            <a:off x="370707" y="236417"/>
            <a:ext cx="833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Findings: Average Population Growth as Gross Increase, Percentage Increase, and Total Housing Units Built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5A6FF-CDE6-070B-B6EF-FB3DDF94EE75}"/>
              </a:ext>
            </a:extLst>
          </p:cNvPr>
          <p:cNvSpPr txBox="1"/>
          <p:nvPr/>
        </p:nvSpPr>
        <p:spPr>
          <a:xfrm>
            <a:off x="8787659" y="17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E20E-9C9E-986B-C8CB-F150CB8C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2" t="6681" r="6386" b="11468"/>
          <a:stretch/>
        </p:blipFill>
        <p:spPr>
          <a:xfrm>
            <a:off x="536455" y="1435129"/>
            <a:ext cx="3479834" cy="248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B0A403-65B2-C179-9B74-DE6BA8E92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5" t="5612" r="6085" b="10115"/>
          <a:stretch/>
        </p:blipFill>
        <p:spPr>
          <a:xfrm>
            <a:off x="516784" y="4294262"/>
            <a:ext cx="3489967" cy="2433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D6D40D-EDE8-DF30-87F4-B1F5F26B5296}"/>
              </a:ext>
            </a:extLst>
          </p:cNvPr>
          <p:cNvSpPr txBox="1"/>
          <p:nvPr/>
        </p:nvSpPr>
        <p:spPr>
          <a:xfrm>
            <a:off x="359056" y="1065203"/>
            <a:ext cx="3662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Top 10 Counties by Demand Ratio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B5DFA2-CD5B-48E8-DE55-E7D653933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7" t="6502" r="4910" b="12780"/>
          <a:stretch/>
        </p:blipFill>
        <p:spPr>
          <a:xfrm>
            <a:off x="4819436" y="1430058"/>
            <a:ext cx="3621587" cy="2448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8752F-1FC8-46A2-2BA9-53AC1B060A58}"/>
              </a:ext>
            </a:extLst>
          </p:cNvPr>
          <p:cNvSpPr txBox="1"/>
          <p:nvPr/>
        </p:nvSpPr>
        <p:spPr>
          <a:xfrm>
            <a:off x="4021445" y="1065203"/>
            <a:ext cx="5448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Top ~100 Counties by Population Growth 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1FFD5-E99D-743E-1996-F669B91BB5ED}"/>
              </a:ext>
            </a:extLst>
          </p:cNvPr>
          <p:cNvSpPr txBox="1"/>
          <p:nvPr/>
        </p:nvSpPr>
        <p:spPr>
          <a:xfrm>
            <a:off x="5984" y="3973569"/>
            <a:ext cx="49454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Top 10 Counties by Median Home Price Increase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7E13D-FCBD-0175-44B7-9BA866262D4E}"/>
              </a:ext>
            </a:extLst>
          </p:cNvPr>
          <p:cNvSpPr txBox="1"/>
          <p:nvPr/>
        </p:nvSpPr>
        <p:spPr>
          <a:xfrm>
            <a:off x="4715622" y="3973570"/>
            <a:ext cx="4628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Top ~100 Counties by Population Growth (%)</a:t>
            </a:r>
          </a:p>
        </p:txBody>
      </p:sp>
    </p:spTree>
    <p:extLst>
      <p:ext uri="{BB962C8B-B14F-4D97-AF65-F5344CB8AC3E}">
        <p14:creationId xmlns:p14="http://schemas.microsoft.com/office/powerpoint/2010/main" val="256047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C50BE-2E72-D480-9FE9-D8179C8833F2}"/>
              </a:ext>
            </a:extLst>
          </p:cNvPr>
          <p:cNvSpPr txBox="1"/>
          <p:nvPr/>
        </p:nvSpPr>
        <p:spPr>
          <a:xfrm>
            <a:off x="370707" y="236417"/>
            <a:ext cx="771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Findings: Average Mortgage Advantage, Mortgage Price, and 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D5FF43-AE20-7228-67A9-881D9F28D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4" t="5818" r="5050" b="7900"/>
          <a:stretch/>
        </p:blipFill>
        <p:spPr>
          <a:xfrm>
            <a:off x="4999214" y="1162495"/>
            <a:ext cx="3473110" cy="246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409EC-B353-37F3-FF81-BCEF1D8B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8" y="3915614"/>
            <a:ext cx="3443839" cy="269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3B911E-B553-82FA-5BAA-BA910955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4" y="2690710"/>
            <a:ext cx="4154474" cy="2271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79E9CF-C94F-F433-9864-CA2D17362A56}"/>
              </a:ext>
            </a:extLst>
          </p:cNvPr>
          <p:cNvSpPr/>
          <p:nvPr/>
        </p:nvSpPr>
        <p:spPr>
          <a:xfrm>
            <a:off x="1889312" y="2717615"/>
            <a:ext cx="840441" cy="194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</a:rPr>
              <a:t>Mortgage Advantage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0BB65-242E-8E09-A169-8946F72FC905}"/>
              </a:ext>
            </a:extLst>
          </p:cNvPr>
          <p:cNvSpPr txBox="1"/>
          <p:nvPr/>
        </p:nvSpPr>
        <p:spPr>
          <a:xfrm>
            <a:off x="8787659" y="1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BD6B3-A3F4-8019-61DC-60B06A948174}"/>
              </a:ext>
            </a:extLst>
          </p:cNvPr>
          <p:cNvSpPr txBox="1"/>
          <p:nvPr/>
        </p:nvSpPr>
        <p:spPr>
          <a:xfrm>
            <a:off x="4655780" y="789926"/>
            <a:ext cx="4221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Top 10 Counties by Mortgage Advantage</a:t>
            </a:r>
          </a:p>
        </p:txBody>
      </p:sp>
    </p:spTree>
    <p:extLst>
      <p:ext uri="{BB962C8B-B14F-4D97-AF65-F5344CB8AC3E}">
        <p14:creationId xmlns:p14="http://schemas.microsoft.com/office/powerpoint/2010/main" val="58121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3DCF1-4C27-AB9F-946E-57065AEAE6CA}"/>
              </a:ext>
            </a:extLst>
          </p:cNvPr>
          <p:cNvSpPr txBox="1"/>
          <p:nvPr/>
        </p:nvSpPr>
        <p:spPr>
          <a:xfrm>
            <a:off x="370707" y="236417"/>
            <a:ext cx="771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Findings: Median Increase in Home Value, Median Income, Median Home Price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A53AEF-B266-6B56-B191-62B1CDE53DDD}"/>
              </a:ext>
            </a:extLst>
          </p:cNvPr>
          <p:cNvGrpSpPr/>
          <p:nvPr/>
        </p:nvGrpSpPr>
        <p:grpSpPr>
          <a:xfrm>
            <a:off x="374207" y="1346222"/>
            <a:ext cx="4044294" cy="1977626"/>
            <a:chOff x="406694" y="1049233"/>
            <a:chExt cx="4044294" cy="19776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6D04D6-2154-3F12-A8EC-E35755680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694" y="1049233"/>
              <a:ext cx="3883087" cy="9974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1B5FA0-97A0-D4A5-0985-1FB99082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94" y="2023758"/>
              <a:ext cx="4044294" cy="10031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2EEBC-0CDD-64AC-1CD8-D1DECE284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2" t="6897" r="6741" b="9098"/>
          <a:stretch/>
        </p:blipFill>
        <p:spPr>
          <a:xfrm>
            <a:off x="470944" y="3824395"/>
            <a:ext cx="3850286" cy="2680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B5F22B-2FBE-4793-D102-996ED5AA8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668" y="3821830"/>
            <a:ext cx="3626529" cy="269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E31A3-21DD-9F3A-63BB-B281A719B57E}"/>
              </a:ext>
            </a:extLst>
          </p:cNvPr>
          <p:cNvSpPr txBox="1"/>
          <p:nvPr/>
        </p:nvSpPr>
        <p:spPr>
          <a:xfrm>
            <a:off x="8787659" y="1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9D017-434B-4F94-3A44-300AC64DF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69" y="1513507"/>
            <a:ext cx="4215659" cy="166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6F8108-B7A6-6B8F-28AB-6EDF6DE70E8D}"/>
              </a:ext>
            </a:extLst>
          </p:cNvPr>
          <p:cNvSpPr txBox="1"/>
          <p:nvPr/>
        </p:nvSpPr>
        <p:spPr>
          <a:xfrm>
            <a:off x="176212" y="6593466"/>
            <a:ext cx="2929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Note: US Median Household Income is ~$75k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7C750-615F-BC06-AF59-678CE77171F2}"/>
              </a:ext>
            </a:extLst>
          </p:cNvPr>
          <p:cNvSpPr txBox="1"/>
          <p:nvPr/>
        </p:nvSpPr>
        <p:spPr>
          <a:xfrm>
            <a:off x="-1" y="3428999"/>
            <a:ext cx="502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Top 10 Counties by Median Home Price Increase</a:t>
            </a:r>
          </a:p>
        </p:txBody>
      </p:sp>
    </p:spTree>
    <p:extLst>
      <p:ext uri="{BB962C8B-B14F-4D97-AF65-F5344CB8AC3E}">
        <p14:creationId xmlns:p14="http://schemas.microsoft.com/office/powerpoint/2010/main" val="63771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9032B4-7630-6951-C896-5EBE5599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4" y="937151"/>
            <a:ext cx="5270073" cy="319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3DCF1-4C27-AB9F-946E-57065AEAE6CA}"/>
              </a:ext>
            </a:extLst>
          </p:cNvPr>
          <p:cNvSpPr txBox="1"/>
          <p:nvPr/>
        </p:nvSpPr>
        <p:spPr>
          <a:xfrm>
            <a:off x="370707" y="236417"/>
            <a:ext cx="7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Overall Scores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75027-5FDA-4778-CF37-831EC87F32E1}"/>
              </a:ext>
            </a:extLst>
          </p:cNvPr>
          <p:cNvSpPr txBox="1"/>
          <p:nvPr/>
        </p:nvSpPr>
        <p:spPr>
          <a:xfrm>
            <a:off x="8787659" y="17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NW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C1EA-3FEA-F53F-3750-63B265A6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85" y="1924659"/>
            <a:ext cx="4154241" cy="3008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908808-15AC-B9DA-17AF-62D2866CE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1" y="5122478"/>
            <a:ext cx="8113818" cy="77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13C82-5559-4BF2-D40E-184E9756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1" y="5885409"/>
            <a:ext cx="8113818" cy="77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39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11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Nathanael Whipple</dc:creator>
  <cp:revision>24</cp:revision>
  <dcterms:created xsi:type="dcterms:W3CDTF">2024-04-10T02:45:31Z</dcterms:created>
  <dcterms:modified xsi:type="dcterms:W3CDTF">2024-04-18T18:20:03Z</dcterms:modified>
</cp:coreProperties>
</file>